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528" r:id="rId3"/>
    <p:sldId id="529" r:id="rId4"/>
    <p:sldId id="507" r:id="rId5"/>
    <p:sldId id="510" r:id="rId6"/>
    <p:sldId id="523" r:id="rId7"/>
    <p:sldId id="524" r:id="rId8"/>
    <p:sldId id="282" r:id="rId9"/>
    <p:sldId id="284" r:id="rId10"/>
    <p:sldId id="285" r:id="rId11"/>
    <p:sldId id="522" r:id="rId12"/>
    <p:sldId id="281" r:id="rId13"/>
    <p:sldId id="483" r:id="rId14"/>
    <p:sldId id="485" r:id="rId15"/>
    <p:sldId id="484" r:id="rId16"/>
    <p:sldId id="486" r:id="rId17"/>
    <p:sldId id="490" r:id="rId18"/>
    <p:sldId id="487" r:id="rId19"/>
    <p:sldId id="508" r:id="rId20"/>
    <p:sldId id="489" r:id="rId21"/>
    <p:sldId id="491" r:id="rId22"/>
    <p:sldId id="271" r:id="rId23"/>
    <p:sldId id="511" r:id="rId24"/>
    <p:sldId id="270" r:id="rId25"/>
    <p:sldId id="492" r:id="rId26"/>
    <p:sldId id="493" r:id="rId27"/>
    <p:sldId id="512" r:id="rId28"/>
    <p:sldId id="513" r:id="rId29"/>
    <p:sldId id="514" r:id="rId30"/>
    <p:sldId id="515" r:id="rId31"/>
    <p:sldId id="498" r:id="rId32"/>
    <p:sldId id="499" r:id="rId33"/>
    <p:sldId id="500" r:id="rId34"/>
    <p:sldId id="501" r:id="rId35"/>
    <p:sldId id="502" r:id="rId36"/>
    <p:sldId id="504" r:id="rId37"/>
    <p:sldId id="505" r:id="rId38"/>
    <p:sldId id="516" r:id="rId39"/>
    <p:sldId id="518" r:id="rId40"/>
    <p:sldId id="519" r:id="rId41"/>
    <p:sldId id="520" r:id="rId42"/>
    <p:sldId id="517" r:id="rId43"/>
    <p:sldId id="521" r:id="rId44"/>
    <p:sldId id="506" r:id="rId45"/>
    <p:sldId id="272" r:id="rId46"/>
    <p:sldId id="275" r:id="rId47"/>
    <p:sldId id="526" r:id="rId48"/>
    <p:sldId id="525" r:id="rId49"/>
    <p:sldId id="527" r:id="rId50"/>
    <p:sldId id="273" r:id="rId5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92465" autoAdjust="0"/>
  </p:normalViewPr>
  <p:slideViewPr>
    <p:cSldViewPr>
      <p:cViewPr varScale="1">
        <p:scale>
          <a:sx n="114" d="100"/>
          <a:sy n="114" d="100"/>
        </p:scale>
        <p:origin x="1544" y="168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14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5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28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2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2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Palumbo, Daniele and 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Nicolaci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da Costa, “Trade war: US-China trade battle in charts,”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BBC News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10, 2019.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7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“The effects of the US-China trade war on firms’ vacancy postings”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Chuan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He,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Karsten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Mau,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Mingzhi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(Jimmy) Xu 15, VOXEU,  July 2021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/article/effects-us-china-trade-war-firms-vacancy-postings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7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“The effects of the US-China trade war on firms’ vacancy postings”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Chuan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He,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Karsten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Mau,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Mingzhi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(Jimmy) Xu 15, VOXEU,  July 2021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/article/effects-us-china-trade-war-firms-vacancy-postings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8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Presentations / NEED / Graphs202007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7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www.statista.com</a:t>
            </a:r>
            <a:r>
              <a:rPr lang="en-US" dirty="0"/>
              <a:t>/statistics/220041/total-value-of-us-trade-balance-since-2000/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61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Palumbo, Daniele and 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Nicolaci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da Costa, “Trade war: US-China trade battle in charts,”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BBC News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10, 2019.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1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Palumbo, Daniele and 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Nicolaci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da Costa, “Trade war: US-China trade battle in charts,”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BBC News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May 10, 2019.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www.commerce.gov</a:t>
            </a:r>
            <a:r>
              <a:rPr lang="en-US" b="1" dirty="0"/>
              <a:t>/news/press-releases/2021/07/commerce-department-adds-34-entities-entity-list-target-enablers-chinas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www.bis.doc.gov</a:t>
            </a:r>
            <a:r>
              <a:rPr lang="en-US" b="1" dirty="0"/>
              <a:t>/</a:t>
            </a:r>
            <a:r>
              <a:rPr lang="en-US" b="1" dirty="0" err="1"/>
              <a:t>index.php</a:t>
            </a:r>
            <a:r>
              <a:rPr lang="en-US" b="1" dirty="0"/>
              <a:t>/documents/regulations-docs/2326-supplement-no-4-to-part-744-entity-list-4/file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1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www.commerce.gov</a:t>
            </a:r>
            <a:r>
              <a:rPr lang="en-US" b="1" dirty="0"/>
              <a:t>/news/press-releases/2021/07/commerce-department-adds-34-entities-entity-list-target-enablers-chinas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www.commerce.gov</a:t>
            </a:r>
            <a:r>
              <a:rPr lang="en-US" b="1" dirty="0"/>
              <a:t>/news/press-releases/2021/07/commerce-department-adds-34-entities-entity-list-target-enablers-chinas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Swanson &amp; Vogel, “</a:t>
            </a:r>
            <a:r>
              <a:rPr lang="en-US" b="1" dirty="0"/>
              <a:t>Faced With Crippling Sanctions, ZTE Loaded Up on Lobbyists,” </a:t>
            </a:r>
            <a:r>
              <a:rPr lang="en-US" b="1" i="1" dirty="0"/>
              <a:t>New </a:t>
            </a:r>
            <a:r>
              <a:rPr lang="en-US" b="1" i="1" dirty="0" err="1"/>
              <a:t>Hork</a:t>
            </a:r>
            <a:r>
              <a:rPr lang="en-US" b="1" i="1" dirty="0"/>
              <a:t> Times</a:t>
            </a:r>
            <a:r>
              <a:rPr lang="en-US" b="1" i="0" dirty="0"/>
              <a:t>, Aug 1,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www.nytimes.com</a:t>
            </a:r>
            <a:r>
              <a:rPr lang="en-US" b="1" dirty="0"/>
              <a:t>/2018/08/01/us/politics/</a:t>
            </a:r>
            <a:r>
              <a:rPr lang="en-US" b="1" dirty="0" err="1"/>
              <a:t>zte-sanctions-lobbying.html?rref</a:t>
            </a:r>
            <a:r>
              <a:rPr lang="en-US" b="1" dirty="0"/>
              <a:t>=collection%2Fissuecollection%2Ftodays-new-york-times&amp;action=</a:t>
            </a:r>
            <a:r>
              <a:rPr lang="en-US" b="1" dirty="0" err="1"/>
              <a:t>click&amp;contentCollection</a:t>
            </a:r>
            <a:r>
              <a:rPr lang="en-US" b="1" dirty="0"/>
              <a:t>=</a:t>
            </a:r>
            <a:r>
              <a:rPr lang="en-US" b="1" dirty="0" err="1"/>
              <a:t>todayspaper&amp;region</a:t>
            </a:r>
            <a:r>
              <a:rPr lang="en-US" b="1" dirty="0"/>
              <a:t>=</a:t>
            </a:r>
            <a:r>
              <a:rPr lang="en-US" b="1" dirty="0" err="1"/>
              <a:t>rank&amp;module</a:t>
            </a:r>
            <a:r>
              <a:rPr lang="en-US" b="1" dirty="0"/>
              <a:t>=</a:t>
            </a:r>
            <a:r>
              <a:rPr lang="en-US" b="1" dirty="0" err="1"/>
              <a:t>package&amp;version</a:t>
            </a:r>
            <a:r>
              <a:rPr lang="en-US" b="1" dirty="0"/>
              <a:t>=</a:t>
            </a:r>
            <a:r>
              <a:rPr lang="en-US" b="1" dirty="0" err="1"/>
              <a:t>highlights&amp;contentPlacement</a:t>
            </a:r>
            <a:r>
              <a:rPr lang="en-US" b="1" dirty="0"/>
              <a:t>=5&amp;pgtype=collection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1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Swanson &amp; Vogel, “</a:t>
            </a:r>
            <a:r>
              <a:rPr lang="en-US" b="1" dirty="0"/>
              <a:t>Faced With Crippling Sanctions, ZTE Loaded Up on Lobbyists,” </a:t>
            </a:r>
            <a:r>
              <a:rPr lang="en-US" b="1" i="1" dirty="0"/>
              <a:t>New </a:t>
            </a:r>
            <a:r>
              <a:rPr lang="en-US" b="1" i="1" dirty="0" err="1"/>
              <a:t>Hork</a:t>
            </a:r>
            <a:r>
              <a:rPr lang="en-US" b="1" i="1" dirty="0"/>
              <a:t> Times</a:t>
            </a:r>
            <a:r>
              <a:rPr lang="en-US" b="1" i="0" dirty="0"/>
              <a:t>, Aug 1, 2018.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https://</a:t>
            </a:r>
            <a:r>
              <a:rPr lang="en-US" b="1" dirty="0" err="1"/>
              <a:t>www.nytimes.com</a:t>
            </a:r>
            <a:r>
              <a:rPr lang="en-US" b="1" dirty="0"/>
              <a:t>/2018/08/01/us/politics/</a:t>
            </a:r>
            <a:r>
              <a:rPr lang="en-US" b="1" dirty="0" err="1"/>
              <a:t>zte-sanctions-lobbying.html?rref</a:t>
            </a:r>
            <a:r>
              <a:rPr lang="en-US" b="1" dirty="0"/>
              <a:t>=collection%2Fissuecollection%2Ftodays-new-york-times&amp;action=</a:t>
            </a:r>
            <a:r>
              <a:rPr lang="en-US" b="1" dirty="0" err="1"/>
              <a:t>click&amp;contentCollection</a:t>
            </a:r>
            <a:r>
              <a:rPr lang="en-US" b="1" dirty="0"/>
              <a:t>=</a:t>
            </a:r>
            <a:r>
              <a:rPr lang="en-US" b="1" dirty="0" err="1"/>
              <a:t>todayspaper&amp;region</a:t>
            </a:r>
            <a:r>
              <a:rPr lang="en-US" b="1" dirty="0"/>
              <a:t>=</a:t>
            </a:r>
            <a:r>
              <a:rPr lang="en-US" b="1" dirty="0" err="1"/>
              <a:t>rank&amp;module</a:t>
            </a:r>
            <a:r>
              <a:rPr lang="en-US" b="1" dirty="0"/>
              <a:t>=</a:t>
            </a:r>
            <a:r>
              <a:rPr lang="en-US" b="1" dirty="0" err="1"/>
              <a:t>package&amp;version</a:t>
            </a:r>
            <a:r>
              <a:rPr lang="en-US" b="1" dirty="0"/>
              <a:t>=</a:t>
            </a:r>
            <a:r>
              <a:rPr lang="en-US" b="1" dirty="0" err="1"/>
              <a:t>highlights&amp;contentPlacement</a:t>
            </a:r>
            <a:r>
              <a:rPr lang="en-US" b="1" dirty="0"/>
              <a:t>=5&amp;pgtype=collection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TradeWars/Charts/China_Bil_2019YOY_hist.pn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1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dirty="0"/>
              <a:t>The State of Play in International Trade and Trade Policy I:  </a:t>
            </a:r>
            <a:br>
              <a:rPr lang="en-US" sz="3600" dirty="0"/>
            </a:br>
            <a:r>
              <a:rPr lang="en-US" sz="3600" dirty="0"/>
              <a:t>Trade Wars</a:t>
            </a:r>
            <a:br>
              <a:rPr lang="en-US" sz="3600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Mar 1, 2018:  Trump levies tariffs</a:t>
            </a:r>
          </a:p>
          <a:p>
            <a:pPr lvl="2"/>
            <a:r>
              <a:rPr lang="en-US" dirty="0"/>
              <a:t>25% on steel, 10% on aluminum</a:t>
            </a:r>
          </a:p>
          <a:p>
            <a:pPr lvl="2"/>
            <a:r>
              <a:rPr lang="en-US" dirty="0"/>
              <a:t>Against all countries</a:t>
            </a:r>
          </a:p>
          <a:p>
            <a:pPr lvl="3"/>
            <a:r>
              <a:rPr lang="en-US" dirty="0"/>
              <a:t>Several removed shortly thereafter</a:t>
            </a:r>
          </a:p>
          <a:p>
            <a:pPr lvl="3"/>
            <a:r>
              <a:rPr lang="en-US" dirty="0"/>
              <a:t>Remained in place on EU, China, Canada, Mexico, and others</a:t>
            </a:r>
          </a:p>
          <a:p>
            <a:pPr lvl="2"/>
            <a:r>
              <a:rPr lang="en-US" dirty="0"/>
              <a:t>Retaliation by all</a:t>
            </a:r>
          </a:p>
          <a:p>
            <a:pPr lvl="2"/>
            <a:r>
              <a:rPr lang="en-US" dirty="0"/>
              <a:t>(Tariffs on Canada &amp; Mexico later removed, then reinstated on Canadian aluminum Aug 6, 2020)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US-EU Negotiations</a:t>
            </a:r>
          </a:p>
          <a:p>
            <a:pPr lvl="1"/>
            <a:r>
              <a:rPr lang="en-US" sz="2400" dirty="0"/>
              <a:t>Talking now about removing the US tariff and EU’s retaliatory tariffs</a:t>
            </a:r>
          </a:p>
          <a:p>
            <a:pPr lvl="1"/>
            <a:r>
              <a:rPr lang="en-US" sz="2400" dirty="0"/>
              <a:t>Result, according to EU Trade chief:</a:t>
            </a:r>
          </a:p>
          <a:p>
            <a:pPr lvl="2"/>
            <a:r>
              <a:rPr lang="en-US" sz="2000" dirty="0"/>
              <a:t>“may fall short of removing all the barriers sheltering the industries”</a:t>
            </a:r>
          </a:p>
          <a:p>
            <a:pPr lvl="1"/>
            <a:r>
              <a:rPr lang="en-US" sz="2400" dirty="0"/>
              <a:t>Why”</a:t>
            </a:r>
          </a:p>
          <a:p>
            <a:pPr lvl="2"/>
            <a:r>
              <a:rPr lang="en-US" sz="2000" dirty="0"/>
              <a:t>“We understand the willingness of the US to protect its steel industry, but certainly there are ways to do it in a way which is less disruptive for EU producers”</a:t>
            </a:r>
          </a:p>
          <a:p>
            <a:pPr lvl="1"/>
            <a:r>
              <a:rPr lang="en-US" sz="2400" dirty="0"/>
              <a:t>Talks are on a “constructive track”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7DA3C-47D6-B148-9197-391429395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040"/>
            <a:ext cx="9144000" cy="6119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3EFAD-1B3B-B540-AA15-EAA0E2966B29}"/>
              </a:ext>
            </a:extLst>
          </p:cNvPr>
          <p:cNvSpPr txBox="1"/>
          <p:nvPr/>
        </p:nvSpPr>
        <p:spPr>
          <a:xfrm>
            <a:off x="1447800" y="5562600"/>
            <a:ext cx="6248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Valdis Dombrovskis said any solution to the dispute would have to be less disruptive to EU producers and respect historical volumes of trade </a:t>
            </a:r>
          </a:p>
        </p:txBody>
      </p:sp>
    </p:spTree>
    <p:extLst>
      <p:ext uri="{BB962C8B-B14F-4D97-AF65-F5344CB8AC3E}">
        <p14:creationId xmlns:p14="http://schemas.microsoft.com/office/powerpoint/2010/main" val="312191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doesn’t Biden just remove the Trump tariffs on steel and aluminum? </a:t>
            </a:r>
          </a:p>
          <a:p>
            <a:r>
              <a:rPr lang="en-US" dirty="0"/>
              <a:t>As of this date (of the Barfield reading), had the WTO ruled on any national-security-based trade restrictions? </a:t>
            </a:r>
          </a:p>
          <a:p>
            <a:r>
              <a:rPr lang="en-US" dirty="0"/>
              <a:t>Does the Biden administration accept that the WTO has the power to judge the legitimacy of a country’s use of national-security-based trade restrictions?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mostly on intellectual property</a:t>
            </a:r>
          </a:p>
          <a:p>
            <a:pPr lvl="1"/>
            <a:r>
              <a:rPr lang="en-US" dirty="0"/>
              <a:t>IP mostly includes patents, trademarks, copyrights, and trade secrets</a:t>
            </a:r>
          </a:p>
          <a:p>
            <a:pPr lvl="1"/>
            <a:r>
              <a:rPr lang="en-US" dirty="0"/>
              <a:t>US (and others) claim that China</a:t>
            </a:r>
          </a:p>
          <a:p>
            <a:pPr lvl="2"/>
            <a:r>
              <a:rPr lang="en-US" dirty="0"/>
              <a:t>Steals technology secrets</a:t>
            </a:r>
          </a:p>
          <a:p>
            <a:pPr lvl="2"/>
            <a:r>
              <a:rPr lang="en-US" dirty="0"/>
              <a:t>Forces investors to turn over technologies in joint ventures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281591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USTR (United States Trade Representative) under Trump</a:t>
            </a:r>
          </a:p>
          <a:p>
            <a:pPr lvl="1"/>
            <a:r>
              <a:rPr lang="en-US" dirty="0"/>
              <a:t>Initiated investigation of China’s IP practices</a:t>
            </a:r>
          </a:p>
          <a:p>
            <a:pPr lvl="1"/>
            <a:r>
              <a:rPr lang="en-US" dirty="0"/>
              <a:t>Under Section 301 of US trade law – Unfair trade practices</a:t>
            </a:r>
          </a:p>
          <a:p>
            <a:pPr lvl="1"/>
            <a:r>
              <a:rPr lang="en-US" dirty="0"/>
              <a:t>This is </a:t>
            </a:r>
            <a:r>
              <a:rPr lang="en-US" u="sng" dirty="0"/>
              <a:t>not</a:t>
            </a:r>
            <a:r>
              <a:rPr lang="en-US" dirty="0"/>
              <a:t> something permitted by the WTO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55ABAC-D611-AF45-9AA8-C1E1B91B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215295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22, 2018:  Report found unfair trade practices</a:t>
            </a:r>
          </a:p>
          <a:p>
            <a:pPr lvl="1"/>
            <a:r>
              <a:rPr lang="en-US" dirty="0"/>
              <a:t>IP violations (see above)</a:t>
            </a:r>
          </a:p>
          <a:p>
            <a:pPr lvl="1"/>
            <a:r>
              <a:rPr lang="en-US" dirty="0"/>
              <a:t>Also subsidies to firms and state-owned enterprises (SOEs) to trade unfairly</a:t>
            </a:r>
          </a:p>
          <a:p>
            <a:r>
              <a:rPr lang="en-US" dirty="0"/>
              <a:t>Trump announced tariffs on up to $60 billion of China’s exports to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and China levied tariffs on each other</a:t>
            </a:r>
          </a:p>
          <a:p>
            <a:pPr lvl="1"/>
            <a:r>
              <a:rPr lang="en-US" dirty="0"/>
              <a:t>Three times in 2018, twice in 2019</a:t>
            </a:r>
          </a:p>
          <a:p>
            <a:pPr lvl="2"/>
            <a:r>
              <a:rPr lang="en-US" dirty="0"/>
              <a:t>Trump either added new tariffs on China exports or raised them</a:t>
            </a:r>
          </a:p>
          <a:p>
            <a:pPr lvl="2"/>
            <a:r>
              <a:rPr lang="en-US" dirty="0"/>
              <a:t>Each time, China responded with tariff on US exports</a:t>
            </a:r>
          </a:p>
          <a:p>
            <a:pPr lvl="1"/>
            <a:r>
              <a:rPr lang="en-US" dirty="0"/>
              <a:t>Threat of more in December 2019 was suspended by the “Phase One” US-China Trade Deal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8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6527C-999A-4846-813E-3AC83893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949" y="1566698"/>
            <a:ext cx="6396103" cy="3854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74138C-E740-DB4C-8B6D-8CD3A5A76440}"/>
              </a:ext>
            </a:extLst>
          </p:cNvPr>
          <p:cNvSpPr txBox="1"/>
          <p:nvPr/>
        </p:nvSpPr>
        <p:spPr>
          <a:xfrm>
            <a:off x="482108" y="5904337"/>
            <a:ext cx="55218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Source:  </a:t>
            </a:r>
            <a:r>
              <a:rPr lang="en-US" sz="1350" dirty="0" err="1"/>
              <a:t>Amiti</a:t>
            </a:r>
            <a:r>
              <a:rPr lang="en-US" sz="1350" dirty="0"/>
              <a:t>, et al. 2019.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C93CE-F872-974B-B1F4-7BD1F0435929}"/>
              </a:ext>
            </a:extLst>
          </p:cNvPr>
          <p:cNvSpPr txBox="1"/>
          <p:nvPr/>
        </p:nvSpPr>
        <p:spPr>
          <a:xfrm>
            <a:off x="2743200" y="990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Trump Tariffs, 2018</a:t>
            </a:r>
          </a:p>
        </p:txBody>
      </p:sp>
    </p:spTree>
    <p:extLst>
      <p:ext uri="{BB962C8B-B14F-4D97-AF65-F5344CB8AC3E}">
        <p14:creationId xmlns:p14="http://schemas.microsoft.com/office/powerpoint/2010/main" val="271683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628-A085-C440-8FAB-E6EA76CE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C6E6-4D0D-7443-986A-BCED2260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mis-spoke on Tuesday when I said you could turn in quizzes late (for a penalty) any time until Sunday midnight.  This should have been </a:t>
            </a:r>
            <a:r>
              <a:rPr lang="en-US" u="sng" dirty="0"/>
              <a:t>Saturday</a:t>
            </a:r>
            <a:r>
              <a:rPr lang="en-US" dirty="0"/>
              <a:t> midnight.  </a:t>
            </a:r>
          </a:p>
          <a:p>
            <a:r>
              <a:rPr lang="en-US" dirty="0"/>
              <a:t>Next Tuesday I’ll start by asking you for News, then discuss what I’ve noticed myself.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A55CC-36E8-804B-A708-24FDDD79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C05DF-93FA-1746-BB54-9F0E1143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9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Phase One Deal</a:t>
            </a:r>
          </a:p>
          <a:p>
            <a:pPr lvl="1"/>
            <a:r>
              <a:rPr lang="en-US" sz="2400" dirty="0"/>
              <a:t>In anticipation, Trump called off December 2019 tariffs</a:t>
            </a:r>
          </a:p>
          <a:p>
            <a:pPr lvl="1"/>
            <a:r>
              <a:rPr lang="en-US" sz="2400" dirty="0"/>
              <a:t>Agreement signed January 15, 2020</a:t>
            </a:r>
          </a:p>
          <a:p>
            <a:r>
              <a:rPr lang="en-US" sz="2800" dirty="0"/>
              <a:t>Content of Deal:</a:t>
            </a:r>
          </a:p>
          <a:p>
            <a:pPr lvl="1"/>
            <a:r>
              <a:rPr lang="en-US" sz="2400" dirty="0"/>
              <a:t>China to buy $200 billion more US exports</a:t>
            </a:r>
          </a:p>
          <a:p>
            <a:pPr lvl="1"/>
            <a:r>
              <a:rPr lang="en-US" sz="2400" dirty="0"/>
              <a:t>US to reduce a few tariffs on China</a:t>
            </a:r>
          </a:p>
          <a:p>
            <a:pPr lvl="1"/>
            <a:r>
              <a:rPr lang="en-US" sz="2400" dirty="0"/>
              <a:t>China to stop forcing foreign companies to transfer technology</a:t>
            </a:r>
          </a:p>
          <a:p>
            <a:pPr lvl="1"/>
            <a:r>
              <a:rPr lang="en-US" sz="2400" dirty="0"/>
              <a:t>Most tariffs remain in place by both, and China did not address subsidies and SOEs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One Deal as of today (</a:t>
            </a:r>
            <a:r>
              <a:rPr lang="en-US" dirty="0" err="1"/>
              <a:t>Bradsher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Pandemic hit trade hard and slowed China’s imports</a:t>
            </a:r>
          </a:p>
          <a:p>
            <a:pPr lvl="1"/>
            <a:r>
              <a:rPr lang="en-US" dirty="0"/>
              <a:t>Did not remove China’s subsidies.  Instead US continued tariffs on subsidized imports</a:t>
            </a:r>
          </a:p>
          <a:p>
            <a:pPr lvl="1"/>
            <a:r>
              <a:rPr lang="en-US" dirty="0"/>
              <a:t>This is setting a pattern that others (EU) may follow</a:t>
            </a:r>
          </a:p>
          <a:p>
            <a:pPr lvl="1"/>
            <a:r>
              <a:rPr lang="en-US" dirty="0"/>
              <a:t>Deal has </a:t>
            </a:r>
            <a:r>
              <a:rPr lang="en-US" u="sng" dirty="0"/>
              <a:t>not</a:t>
            </a:r>
            <a:r>
              <a:rPr lang="en-US" dirty="0"/>
              <a:t> reduced the US trade deficit with China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8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9630B-056A-F94D-AE7D-983FA9711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3" y="0"/>
            <a:ext cx="8009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Actions by US under Biden &amp; USTR Tai</a:t>
            </a:r>
          </a:p>
          <a:p>
            <a:pPr marL="0" indent="0">
              <a:buNone/>
            </a:pPr>
            <a:r>
              <a:rPr lang="en-US" sz="2400" dirty="0"/>
              <a:t>		(Davis &amp; Hayashi)</a:t>
            </a:r>
          </a:p>
          <a:p>
            <a:pPr lvl="1"/>
            <a:r>
              <a:rPr lang="en-US" dirty="0"/>
              <a:t>Nothing yet</a:t>
            </a:r>
          </a:p>
          <a:p>
            <a:pPr lvl="1"/>
            <a:r>
              <a:rPr lang="en-US" dirty="0"/>
              <a:t>US will </a:t>
            </a:r>
            <a:r>
              <a:rPr lang="en-US" u="sng" dirty="0"/>
              <a:t>not</a:t>
            </a:r>
            <a:r>
              <a:rPr lang="en-US" dirty="0"/>
              <a:t> simply remove the tariffs</a:t>
            </a:r>
          </a:p>
          <a:p>
            <a:pPr lvl="2"/>
            <a:r>
              <a:rPr lang="en-US" dirty="0"/>
              <a:t>Even though “tariffs can exact a toll on U.S. businesses and consumers “</a:t>
            </a:r>
          </a:p>
          <a:p>
            <a:pPr lvl="1"/>
            <a:r>
              <a:rPr lang="en-US" dirty="0"/>
              <a:t>Why not?  The China tariffs</a:t>
            </a:r>
          </a:p>
          <a:p>
            <a:pPr lvl="2"/>
            <a:r>
              <a:rPr lang="en-US" dirty="0"/>
              <a:t>“Shield companies from subsidized foreign competition”</a:t>
            </a:r>
          </a:p>
          <a:p>
            <a:pPr lvl="2"/>
            <a:r>
              <a:rPr lang="en-US" dirty="0"/>
              <a:t>Give USTR “leverage”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37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78C3B-2B92-C242-88CF-B5BB92C4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577850"/>
            <a:ext cx="8496300" cy="570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EEBE65-7C61-0D4B-9963-B7FD652EAC6E}"/>
              </a:ext>
            </a:extLst>
          </p:cNvPr>
          <p:cNvSpPr txBox="1"/>
          <p:nvPr/>
        </p:nvSpPr>
        <p:spPr>
          <a:xfrm>
            <a:off x="1447800" y="5562600"/>
            <a:ext cx="6248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Katherine Tai comes to the trade job with striking bipartisan support—including a 98-0 confirmation vote by the Senate.</a:t>
            </a:r>
          </a:p>
        </p:txBody>
      </p:sp>
    </p:spTree>
    <p:extLst>
      <p:ext uri="{BB962C8B-B14F-4D97-AF65-F5344CB8AC3E}">
        <p14:creationId xmlns:p14="http://schemas.microsoft.com/office/powerpoint/2010/main" val="4061933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25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1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Bradsher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the Phase One deal remove China’s subsidies and US tariffs? </a:t>
            </a:r>
          </a:p>
          <a:p>
            <a:r>
              <a:rPr lang="en-US" dirty="0"/>
              <a:t>What pattern did the Phase One deal set that others are following? </a:t>
            </a:r>
          </a:p>
          <a:p>
            <a:r>
              <a:rPr lang="en-US" dirty="0"/>
              <a:t>Will Phase One be followed by Phase Two? </a:t>
            </a:r>
          </a:p>
          <a:p>
            <a:r>
              <a:rPr lang="en-US" dirty="0"/>
              <a:t>In what ways does China provide subsidies?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2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Davis &amp; Hayashi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country (China or US) put tariffs on more of the other’s exports?</a:t>
            </a:r>
          </a:p>
          <a:p>
            <a:r>
              <a:rPr lang="en-US" dirty="0"/>
              <a:t>Is China on track to increase imports by the amount promised?</a:t>
            </a:r>
          </a:p>
          <a:p>
            <a:r>
              <a:rPr lang="en-US" dirty="0"/>
              <a:t>What effects of the tariffs are mentioned here? </a:t>
            </a:r>
          </a:p>
          <a:p>
            <a:r>
              <a:rPr lang="en-US" dirty="0"/>
              <a:t>Why, under Biden, hasn’t the US just removed the tariffs on China?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49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 Entity List</a:t>
            </a:r>
          </a:p>
          <a:p>
            <a:pPr lvl="1"/>
            <a:r>
              <a:rPr lang="en-US" sz="2400" dirty="0"/>
              <a:t>“A tool utilized by BIS to restrict the export, reexport, and transfer (in-country) of items … reasonably believed to be … contrary to the national security or foreign policy interests of the United States.”</a:t>
            </a:r>
          </a:p>
          <a:p>
            <a:pPr lvl="2"/>
            <a:r>
              <a:rPr lang="en-US" sz="2000" dirty="0"/>
              <a:t>Department of Commerce, Bureau of Industry and Security (BIS)</a:t>
            </a:r>
          </a:p>
          <a:p>
            <a:pPr lvl="1"/>
            <a:r>
              <a:rPr lang="en-US" sz="2400" dirty="0"/>
              <a:t>List has </a:t>
            </a:r>
            <a:r>
              <a:rPr lang="en-US" sz="2400" u="sng" dirty="0"/>
              <a:t>many</a:t>
            </a:r>
            <a:r>
              <a:rPr lang="en-US" sz="2400" dirty="0"/>
              <a:t> entities from many countries (474 pages of them)</a:t>
            </a:r>
          </a:p>
          <a:p>
            <a:pPr lvl="1"/>
            <a:r>
              <a:rPr lang="en-US" sz="2400" dirty="0"/>
              <a:t>Exports are not necessarily banned, but require a license</a:t>
            </a:r>
          </a:p>
          <a:p>
            <a:pPr lvl="2"/>
            <a:endParaRPr lang="en-US" sz="20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10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Entity List (cont.)</a:t>
            </a:r>
          </a:p>
          <a:p>
            <a:pPr lvl="1"/>
            <a:r>
              <a:rPr lang="en-US" dirty="0"/>
              <a:t>Recently expanded the number of Chinese companies on the list</a:t>
            </a:r>
          </a:p>
          <a:p>
            <a:pPr lvl="2"/>
            <a:r>
              <a:rPr lang="en-US" dirty="0"/>
              <a:t>Trump added “dozens of Chinese companies” </a:t>
            </a:r>
          </a:p>
          <a:p>
            <a:pPr lvl="2"/>
            <a:r>
              <a:rPr lang="en-US" dirty="0"/>
              <a:t>Biden added firms building supercomputers</a:t>
            </a:r>
          </a:p>
          <a:p>
            <a:pPr lvl="3"/>
            <a:r>
              <a:rPr lang="en-US" dirty="0"/>
              <a:t>See </a:t>
            </a:r>
            <a:r>
              <a:rPr lang="en-US" dirty="0" err="1"/>
              <a:t>Sevastopulo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5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628-A085-C440-8FAB-E6EA76CE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C6E6-4D0D-7443-986A-BCED2260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trade events (trade war, etc.)</a:t>
            </a:r>
          </a:p>
          <a:p>
            <a:r>
              <a:rPr lang="en-US" dirty="0"/>
              <a:t>Tariff/quota analysis (needed for papers)</a:t>
            </a:r>
          </a:p>
          <a:p>
            <a:r>
              <a:rPr lang="en-US" dirty="0"/>
              <a:t>Int’l macro (exchange rates, deficit)</a:t>
            </a:r>
          </a:p>
          <a:p>
            <a:r>
              <a:rPr lang="en-US" dirty="0"/>
              <a:t>Institutions (Int’l, national)</a:t>
            </a:r>
          </a:p>
          <a:p>
            <a:r>
              <a:rPr lang="en-US" dirty="0"/>
              <a:t>Trade barriers (NTBs)</a:t>
            </a:r>
          </a:p>
          <a:p>
            <a:r>
              <a:rPr lang="en-US" dirty="0"/>
              <a:t>Trade theory (General equilibrium)</a:t>
            </a:r>
          </a:p>
          <a:p>
            <a:r>
              <a:rPr lang="en-US" dirty="0"/>
              <a:t>Uses &amp; abuses (FTAs, remedies)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A55CC-36E8-804B-A708-24FDDD79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C05DF-93FA-1746-BB54-9F0E1143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48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 and Biden have also banned investment in some Chinese companies</a:t>
            </a:r>
          </a:p>
          <a:p>
            <a:pPr lvl="1"/>
            <a:r>
              <a:rPr lang="en-US" dirty="0"/>
              <a:t>Trump has banned investment in 48 companies</a:t>
            </a:r>
          </a:p>
          <a:p>
            <a:pPr lvl="1"/>
            <a:r>
              <a:rPr lang="en-US" dirty="0"/>
              <a:t>Biden increased that to 59 as of June 3 </a:t>
            </a:r>
          </a:p>
          <a:p>
            <a:pPr lvl="2"/>
            <a:r>
              <a:rPr lang="en-US" dirty="0"/>
              <a:t>See </a:t>
            </a:r>
            <a:r>
              <a:rPr lang="en-US" dirty="0" err="1"/>
              <a:t>Lubold</a:t>
            </a:r>
            <a:r>
              <a:rPr lang="en-US" dirty="0"/>
              <a:t> &amp; Leary</a:t>
            </a:r>
          </a:p>
          <a:p>
            <a:pPr lvl="1"/>
            <a:r>
              <a:rPr lang="en-US" dirty="0"/>
              <a:t>Based on links to China’s military</a:t>
            </a:r>
          </a:p>
          <a:p>
            <a:pPr lvl="1"/>
            <a:r>
              <a:rPr lang="en-US" dirty="0"/>
              <a:t>Current investors have 1 year to divest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4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Trump used national security as the grounds for a series of actions against Chinese companies</a:t>
            </a:r>
          </a:p>
          <a:p>
            <a:pPr lvl="1"/>
            <a:r>
              <a:rPr lang="en-US" dirty="0"/>
              <a:t>ZTE</a:t>
            </a:r>
          </a:p>
          <a:p>
            <a:pPr lvl="1"/>
            <a:r>
              <a:rPr lang="en-US" dirty="0"/>
              <a:t>Huawei</a:t>
            </a:r>
          </a:p>
          <a:p>
            <a:pPr lvl="1"/>
            <a:r>
              <a:rPr lang="en-US" dirty="0" err="1"/>
              <a:t>TikTok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7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ZTE</a:t>
            </a:r>
          </a:p>
          <a:p>
            <a:pPr lvl="1"/>
            <a:r>
              <a:rPr lang="en-US" dirty="0"/>
              <a:t>In 2018 Trump banned US firms from selling products to ZTE, </a:t>
            </a:r>
          </a:p>
          <a:p>
            <a:pPr lvl="2"/>
            <a:r>
              <a:rPr lang="en-US" dirty="0"/>
              <a:t>a major Chinese maker of telecoms equipment, </a:t>
            </a:r>
          </a:p>
          <a:p>
            <a:pPr lvl="2"/>
            <a:r>
              <a:rPr lang="en-US" dirty="0"/>
              <a:t>concerned that it would let Beijing spy on the US</a:t>
            </a:r>
          </a:p>
          <a:p>
            <a:pPr lvl="1"/>
            <a:r>
              <a:rPr lang="en-US" dirty="0"/>
              <a:t>After several months and reversals of the policy, ZTE was allowed to continue.</a:t>
            </a:r>
          </a:p>
          <a:p>
            <a:pPr lvl="2"/>
            <a:r>
              <a:rPr lang="en-US" dirty="0"/>
              <a:t>Trump used it as bargaining chip with President Xi</a:t>
            </a:r>
          </a:p>
          <a:p>
            <a:pPr lvl="2"/>
            <a:r>
              <a:rPr lang="en-US" dirty="0"/>
              <a:t>ZTE “loaded up on lobbyists”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1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Huawei</a:t>
            </a:r>
          </a:p>
          <a:p>
            <a:pPr lvl="1"/>
            <a:r>
              <a:rPr lang="en-US" dirty="0"/>
              <a:t>The world’s largest telecommunications equipment maker </a:t>
            </a:r>
          </a:p>
          <a:p>
            <a:pPr lvl="1"/>
            <a:r>
              <a:rPr lang="en-US" dirty="0"/>
              <a:t>US worried that, although a private company, the Chinese government could use it to spy</a:t>
            </a:r>
          </a:p>
          <a:p>
            <a:pPr lvl="1"/>
            <a:r>
              <a:rPr lang="en-US" dirty="0"/>
              <a:t>2012: US firms were encouraged not to buy from Huawei</a:t>
            </a:r>
          </a:p>
          <a:p>
            <a:pPr lvl="1"/>
            <a:r>
              <a:rPr lang="en-US" dirty="0"/>
              <a:t>2018: US asked allies not to buy from Huawei, but few complied (New Zealand, UK)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5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Huawei (cont.)</a:t>
            </a:r>
          </a:p>
          <a:p>
            <a:pPr lvl="1"/>
            <a:r>
              <a:rPr lang="en-US" sz="2000" dirty="0"/>
              <a:t>May 2019:  US firms were banned from selling chips made in US to Huawei</a:t>
            </a:r>
          </a:p>
          <a:p>
            <a:pPr lvl="1"/>
            <a:r>
              <a:rPr lang="en-US" sz="2000" dirty="0"/>
              <a:t>Aug 2020: US prohibited </a:t>
            </a:r>
            <a:r>
              <a:rPr lang="en-US" sz="2000" u="sng" dirty="0"/>
              <a:t>anyone</a:t>
            </a:r>
            <a:r>
              <a:rPr lang="en-US" sz="2000" dirty="0"/>
              <a:t> from selling chips to Huawei, custom or not, if produced with American technology”</a:t>
            </a:r>
          </a:p>
          <a:p>
            <a:pPr lvl="2"/>
            <a:r>
              <a:rPr lang="en-US" sz="1800" dirty="0"/>
              <a:t>Based on “foreign direct product rule” – stronger than entities list</a:t>
            </a:r>
          </a:p>
          <a:p>
            <a:pPr lvl="1"/>
            <a:r>
              <a:rPr lang="en-US" sz="2000" dirty="0"/>
              <a:t>Governments in Africa, Asia, and Latin America are still buying from them </a:t>
            </a:r>
          </a:p>
          <a:p>
            <a:pPr lvl="2"/>
            <a:r>
              <a:rPr lang="en-US" sz="1800" dirty="0"/>
              <a:t>See </a:t>
            </a:r>
            <a:r>
              <a:rPr lang="en-US" sz="1800" dirty="0" err="1"/>
              <a:t>Kynge</a:t>
            </a:r>
            <a:endParaRPr lang="en-US" sz="1800" dirty="0"/>
          </a:p>
          <a:p>
            <a:pPr lvl="2"/>
            <a:r>
              <a:rPr lang="en-US" sz="1800" dirty="0"/>
              <a:t>“77% of these countries are “not free” or “partly free” according to Freedom House.</a:t>
            </a:r>
          </a:p>
          <a:p>
            <a:pPr lvl="2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18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Targeting Chinese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TikTok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very popular video app owned by the Chinese company </a:t>
            </a:r>
            <a:r>
              <a:rPr lang="en-US" dirty="0" err="1"/>
              <a:t>ByteDance</a:t>
            </a:r>
            <a:r>
              <a:rPr lang="en-US" dirty="0"/>
              <a:t>, was said by Trump to threaten national security</a:t>
            </a:r>
          </a:p>
          <a:p>
            <a:pPr lvl="2"/>
            <a:r>
              <a:rPr lang="en-US" dirty="0"/>
              <a:t>By making data on its users available to the Chinese government</a:t>
            </a:r>
          </a:p>
          <a:p>
            <a:pPr lvl="1"/>
            <a:r>
              <a:rPr lang="en-US" dirty="0"/>
              <a:t>Trump threatened to ban it but did not.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3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36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3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US ban on investments in Chinese companies apply only to new investment?</a:t>
            </a:r>
          </a:p>
          <a:p>
            <a:r>
              <a:rPr lang="en-US" dirty="0"/>
              <a:t>Are there circumstances, aside from licensing, in which a US company can still sell to listed entities? </a:t>
            </a:r>
          </a:p>
          <a:p>
            <a:r>
              <a:rPr lang="en-US" dirty="0"/>
              <a:t>Has the US succeeded in persuading other governments not to deal with Huawei?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9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Imports from Xinjiang,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concern (in US and EU)</a:t>
            </a:r>
          </a:p>
          <a:p>
            <a:pPr lvl="1"/>
            <a:r>
              <a:rPr lang="en-US" dirty="0"/>
              <a:t>Human rights</a:t>
            </a:r>
          </a:p>
          <a:p>
            <a:pPr lvl="2"/>
            <a:r>
              <a:rPr lang="en-US" dirty="0"/>
              <a:t>“Rights groups, researchers, former residents and some Western lawmakers and officials say Xinjiang authorities have facilitated forced labor by detaining around a million Uyghurs and other primarily Muslim minorities since 2016.” (Martina)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7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Imports from Xinjiang,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actions</a:t>
            </a:r>
          </a:p>
          <a:p>
            <a:pPr lvl="1"/>
            <a:r>
              <a:rPr lang="en-US" dirty="0"/>
              <a:t>US banned specific imports from Xinjiang:</a:t>
            </a:r>
          </a:p>
          <a:p>
            <a:pPr lvl="2"/>
            <a:r>
              <a:rPr lang="en-US" dirty="0"/>
              <a:t>Tomatoes (January 2021)</a:t>
            </a:r>
          </a:p>
          <a:p>
            <a:pPr lvl="2"/>
            <a:r>
              <a:rPr lang="en-US" dirty="0"/>
              <a:t>Cotton (January 2021)</a:t>
            </a:r>
          </a:p>
          <a:p>
            <a:pPr lvl="2"/>
            <a:r>
              <a:rPr lang="en-US" dirty="0"/>
              <a:t>Some solar products (June 2021)</a:t>
            </a:r>
          </a:p>
          <a:p>
            <a:pPr lvl="1"/>
            <a:r>
              <a:rPr lang="en-US" dirty="0"/>
              <a:t>French investigation into four fashion retailers</a:t>
            </a:r>
          </a:p>
          <a:p>
            <a:pPr lvl="2"/>
            <a:r>
              <a:rPr lang="en-US" dirty="0"/>
              <a:t>(See Martina)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9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6B8EB-E6CF-E14D-87FA-BFD5F39D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1919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6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Imports from Xinjiang,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US policy </a:t>
            </a:r>
          </a:p>
          <a:p>
            <a:pPr lvl="2"/>
            <a:r>
              <a:rPr lang="en-US" dirty="0"/>
              <a:t>See Martina</a:t>
            </a:r>
          </a:p>
          <a:p>
            <a:pPr lvl="1"/>
            <a:r>
              <a:rPr lang="en-US" dirty="0"/>
              <a:t>US law has banned imports produced with forced labor since the Tariff Act of 1930</a:t>
            </a:r>
          </a:p>
          <a:p>
            <a:pPr lvl="1"/>
            <a:r>
              <a:rPr lang="en-US" dirty="0"/>
              <a:t>New law likely to be enacted:</a:t>
            </a:r>
          </a:p>
          <a:p>
            <a:pPr lvl="2"/>
            <a:r>
              <a:rPr lang="en-US" dirty="0"/>
              <a:t>Uyghur Forced Labor Prevention Act </a:t>
            </a:r>
          </a:p>
          <a:p>
            <a:pPr lvl="2"/>
            <a:r>
              <a:rPr lang="en-US" dirty="0"/>
              <a:t>Creates “rebuttable presumption” that goods produced in Xinjiang use force labor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2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Imports from Xinjiang,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Private-sector actions</a:t>
            </a:r>
          </a:p>
          <a:p>
            <a:pPr marL="1371600" lvl="3" indent="0">
              <a:buNone/>
            </a:pPr>
            <a:r>
              <a:rPr lang="en-US" dirty="0"/>
              <a:t>See Lin et al.)</a:t>
            </a:r>
          </a:p>
          <a:p>
            <a:pPr lvl="1"/>
            <a:r>
              <a:rPr lang="en-US" dirty="0"/>
              <a:t>Suppliers to several companies (Apple, Nike) are phasing out employment of “Uyghur factory workers transferred from Xinjiang through a state-backed labor program.” </a:t>
            </a:r>
          </a:p>
          <a:p>
            <a:pPr lvl="1"/>
            <a:r>
              <a:rPr lang="en-US" dirty="0"/>
              <a:t>China’s response:  “state-run transfers of Uyghur, Kazakh and other mostly Muslim minority laborers are part of poverty-alleviation programs”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46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42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7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“advisory” did Biden issue relating to Xinjiang?</a:t>
            </a:r>
          </a:p>
          <a:p>
            <a:r>
              <a:rPr lang="en-US" dirty="0"/>
              <a:t>Is the new bill, the Uyghur Forced Labor Prevention Act, likely to become law?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1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Effects of the Trade Wars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seen </a:t>
            </a:r>
            <a:r>
              <a:rPr lang="en-US" u="sng" dirty="0"/>
              <a:t>pre</a:t>
            </a:r>
            <a:r>
              <a:rPr lang="en-US" dirty="0"/>
              <a:t>-pandemic</a:t>
            </a:r>
          </a:p>
          <a:p>
            <a:pPr lvl="1"/>
            <a:r>
              <a:rPr lang="en-US" dirty="0"/>
              <a:t>Sectors that are hit</a:t>
            </a:r>
          </a:p>
          <a:p>
            <a:pPr lvl="1"/>
            <a:r>
              <a:rPr lang="en-US" dirty="0"/>
              <a:t>Tariffs by and against China</a:t>
            </a:r>
          </a:p>
          <a:p>
            <a:pPr lvl="1"/>
            <a:r>
              <a:rPr lang="en-US" dirty="0"/>
              <a:t>Trade with China</a:t>
            </a:r>
          </a:p>
          <a:p>
            <a:pPr lvl="1"/>
            <a:r>
              <a:rPr lang="en-US" dirty="0"/>
              <a:t>US trade balance</a:t>
            </a:r>
          </a:p>
          <a:p>
            <a:pPr lvl="1"/>
            <a:r>
              <a:rPr lang="en-US" dirty="0"/>
              <a:t>Stock markets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00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84E0B2-147B-1349-ABED-3C4D9B77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38100"/>
            <a:ext cx="82169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2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88F72-FD39-3249-A70C-08CC5913C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699"/>
            <a:ext cx="9144000" cy="3620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A06833-E789-7449-9785-AD0DE005C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62000"/>
            <a:ext cx="8991600" cy="777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BC4028-01E2-F844-AE93-425A6070E1E5}"/>
              </a:ext>
            </a:extLst>
          </p:cNvPr>
          <p:cNvSpPr txBox="1"/>
          <p:nvPr/>
        </p:nvSpPr>
        <p:spPr>
          <a:xfrm>
            <a:off x="381000" y="556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He et al., July 2021</a:t>
            </a:r>
          </a:p>
        </p:txBody>
      </p:sp>
    </p:spTree>
    <p:extLst>
      <p:ext uri="{BB962C8B-B14F-4D97-AF65-F5344CB8AC3E}">
        <p14:creationId xmlns:p14="http://schemas.microsoft.com/office/powerpoint/2010/main" val="1014451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09B1AC-990C-6341-AE9E-E2EAC03CD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271"/>
            <a:ext cx="9144000" cy="3673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0BC5FC-2BBA-3049-90B3-A6DE41EA4664}"/>
              </a:ext>
            </a:extLst>
          </p:cNvPr>
          <p:cNvSpPr txBox="1"/>
          <p:nvPr/>
        </p:nvSpPr>
        <p:spPr>
          <a:xfrm>
            <a:off x="381000" y="556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He et al., July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83F925-8735-1744-8033-6E752D09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62000"/>
            <a:ext cx="8991600" cy="7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1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C99A79-14B6-AA4F-B8DB-EA6AB0F0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US Trade with China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979E94A-DEBE-4F49-8785-091AEDA60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762000" y="1219200"/>
            <a:ext cx="7540116" cy="5029198"/>
          </a:xfrm>
        </p:spPr>
      </p:pic>
    </p:spTree>
    <p:extLst>
      <p:ext uri="{BB962C8B-B14F-4D97-AF65-F5344CB8AC3E}">
        <p14:creationId xmlns:p14="http://schemas.microsoft.com/office/powerpoint/2010/main" val="23527273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C99A79-14B6-AA4F-B8DB-EA6AB0F0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US Trade with World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076A0-D6B9-6140-A3E9-36B2B149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7543800" cy="50764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73B6788-2B20-5D49-971D-314FD6F64209}"/>
              </a:ext>
            </a:extLst>
          </p:cNvPr>
          <p:cNvSpPr/>
          <p:nvPr/>
        </p:nvSpPr>
        <p:spPr>
          <a:xfrm>
            <a:off x="7315200" y="1828800"/>
            <a:ext cx="838200" cy="3352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2D960-E7DC-1344-90BF-5A1802EFDE96}"/>
              </a:ext>
            </a:extLst>
          </p:cNvPr>
          <p:cNvSpPr txBox="1"/>
          <p:nvPr/>
        </p:nvSpPr>
        <p:spPr>
          <a:xfrm>
            <a:off x="7010400" y="1371600"/>
            <a:ext cx="17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Trade War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755AC-855F-5E4C-A859-8B2A1DADC54B}"/>
              </a:ext>
            </a:extLst>
          </p:cNvPr>
          <p:cNvSpPr txBox="1"/>
          <p:nvPr/>
        </p:nvSpPr>
        <p:spPr>
          <a:xfrm>
            <a:off x="2286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</p:spTree>
    <p:extLst>
      <p:ext uri="{BB962C8B-B14F-4D97-AF65-F5344CB8AC3E}">
        <p14:creationId xmlns:p14="http://schemas.microsoft.com/office/powerpoint/2010/main" val="9811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877B90-D0D8-E540-84C8-031C84018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2286000"/>
            <a:ext cx="7264400" cy="228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8C20A0-8369-944D-A869-3858238ABD2D}"/>
              </a:ext>
            </a:extLst>
          </p:cNvPr>
          <p:cNvSpPr txBox="1"/>
          <p:nvPr/>
        </p:nvSpPr>
        <p:spPr>
          <a:xfrm flipV="1">
            <a:off x="685800" y="1817132"/>
            <a:ext cx="2438400" cy="8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4618A-A527-AA4D-BA84-76E617D30726}"/>
              </a:ext>
            </a:extLst>
          </p:cNvPr>
          <p:cNvSpPr txBox="1"/>
          <p:nvPr/>
        </p:nvSpPr>
        <p:spPr>
          <a:xfrm>
            <a:off x="990600" y="160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Bown</a:t>
            </a:r>
            <a:r>
              <a:rPr lang="en-US" dirty="0"/>
              <a:t>, Chad P. and Melina Kolb, "Trump's Trade War Timeline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4CB893-99F5-E84D-8B6E-9677DDB2941D}"/>
              </a:ext>
            </a:extLst>
          </p:cNvPr>
          <p:cNvSpPr/>
          <p:nvPr/>
        </p:nvSpPr>
        <p:spPr>
          <a:xfrm>
            <a:off x="277474" y="2895600"/>
            <a:ext cx="8485525" cy="76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CC912-A3BC-F949-91F2-8DE1063A0C9A}"/>
              </a:ext>
            </a:extLst>
          </p:cNvPr>
          <p:cNvSpPr txBox="1"/>
          <p:nvPr/>
        </p:nvSpPr>
        <p:spPr>
          <a:xfrm>
            <a:off x="6705600" y="3581400"/>
            <a:ext cx="220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We’ll focus on these two only</a:t>
            </a:r>
          </a:p>
        </p:txBody>
      </p:sp>
    </p:spTree>
    <p:extLst>
      <p:ext uri="{BB962C8B-B14F-4D97-AF65-F5344CB8AC3E}">
        <p14:creationId xmlns:p14="http://schemas.microsoft.com/office/powerpoint/2010/main" val="12861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4216C-14E8-5742-8A9B-588082E8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101600"/>
            <a:ext cx="82169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Bown</a:t>
            </a:r>
            <a:r>
              <a:rPr lang="en-US" dirty="0"/>
              <a:t> &amp; Kolb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what countries is the US engaged in a trade war?</a:t>
            </a:r>
          </a:p>
          <a:p>
            <a:r>
              <a:rPr lang="en-US" dirty="0"/>
              <a:t>What have been the legal bases (within the US) for tariffs and threats of tariffs?</a:t>
            </a:r>
          </a:p>
          <a:p>
            <a:r>
              <a:rPr lang="en-US" dirty="0"/>
              <a:t>What is the current status of the trade war with China? </a:t>
            </a:r>
          </a:p>
          <a:p>
            <a:r>
              <a:rPr lang="en-US" dirty="0"/>
              <a:t>To what extent has President Biden reversed the tariffs begun by Trump?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Wars, 2018-2020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  <a:p>
            <a:pPr lvl="1"/>
            <a:r>
              <a:rPr lang="en-US" sz="2400" dirty="0"/>
              <a:t>Battles in the Trade Wars</a:t>
            </a:r>
          </a:p>
          <a:p>
            <a:pPr lvl="2"/>
            <a:r>
              <a:rPr lang="en-US" sz="2000" dirty="0"/>
              <a:t>(Washing Machines &amp; Solar Panels)</a:t>
            </a:r>
          </a:p>
          <a:p>
            <a:pPr lvl="2"/>
            <a:r>
              <a:rPr lang="en-US" sz="2000" dirty="0"/>
              <a:t>Steel &amp; Aluminum</a:t>
            </a:r>
          </a:p>
          <a:p>
            <a:pPr lvl="2"/>
            <a:r>
              <a:rPr lang="en-US" sz="2000" dirty="0"/>
              <a:t>Intellectual Property / US-China Trade War</a:t>
            </a:r>
          </a:p>
          <a:p>
            <a:pPr lvl="2"/>
            <a:r>
              <a:rPr lang="en-US" sz="2000" dirty="0"/>
              <a:t>(Cars)</a:t>
            </a:r>
          </a:p>
          <a:p>
            <a:pPr lvl="2"/>
            <a:r>
              <a:rPr lang="en-US" sz="2000" dirty="0"/>
              <a:t>(Mexico migration)</a:t>
            </a:r>
          </a:p>
          <a:p>
            <a:pPr lvl="2"/>
            <a:r>
              <a:rPr lang="en-US" sz="2000" dirty="0"/>
              <a:t>Targeting Companies</a:t>
            </a:r>
          </a:p>
          <a:p>
            <a:pPr lvl="1"/>
            <a:r>
              <a:rPr lang="en-US" sz="2400" dirty="0"/>
              <a:t>Effects of the Trade Wars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Section 232 of US trade law</a:t>
            </a:r>
          </a:p>
          <a:p>
            <a:pPr lvl="1"/>
            <a:r>
              <a:rPr lang="en-US" dirty="0"/>
              <a:t>Tariffs on imports that “threaten national security”</a:t>
            </a:r>
          </a:p>
          <a:p>
            <a:pPr lvl="1"/>
            <a:r>
              <a:rPr lang="en-US" dirty="0"/>
              <a:t>“National security” is not defined</a:t>
            </a:r>
          </a:p>
          <a:p>
            <a:pPr lvl="1"/>
            <a:r>
              <a:rPr lang="en-US" dirty="0"/>
              <a:t>Legality in WTO is unclear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86395</TotalTime>
  <Words>2848</Words>
  <Application>Microsoft Macintosh PowerPoint</Application>
  <PresentationFormat>On-screen Show (4:3)</PresentationFormat>
  <Paragraphs>364</Paragraphs>
  <Slides>50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Arial</vt:lpstr>
      <vt:lpstr>Default Design</vt:lpstr>
      <vt:lpstr>Class 1  The State of Play in International Trade and Trade Policy I:   Trade Wars  by Alan V. Deardorff University of Michigan 2021</vt:lpstr>
      <vt:lpstr>Announcements</vt:lpstr>
      <vt:lpstr>Plan for Course</vt:lpstr>
      <vt:lpstr>PowerPoint Presentation</vt:lpstr>
      <vt:lpstr>PowerPoint Presentation</vt:lpstr>
      <vt:lpstr>Pause for Discussion</vt:lpstr>
      <vt:lpstr>Questions on Bown &amp; Kolb</vt:lpstr>
      <vt:lpstr>Trade Wars, 2018-2020</vt:lpstr>
      <vt:lpstr>Steel &amp; Aluminum</vt:lpstr>
      <vt:lpstr>Steel &amp; Aluminum</vt:lpstr>
      <vt:lpstr>Steel &amp; Aluminum</vt:lpstr>
      <vt:lpstr>PowerPoint Presentation</vt:lpstr>
      <vt:lpstr>Pause for Discussion</vt:lpstr>
      <vt:lpstr>Questions</vt:lpstr>
      <vt:lpstr>US-China Trade War</vt:lpstr>
      <vt:lpstr>US-China Trade War</vt:lpstr>
      <vt:lpstr>US-China Trade War</vt:lpstr>
      <vt:lpstr>US-China Trade War</vt:lpstr>
      <vt:lpstr>PowerPoint Presentation</vt:lpstr>
      <vt:lpstr>US-China Trade War</vt:lpstr>
      <vt:lpstr>US-China Trade War</vt:lpstr>
      <vt:lpstr>PowerPoint Presentation</vt:lpstr>
      <vt:lpstr>US-China Trade War</vt:lpstr>
      <vt:lpstr>PowerPoint Presentation</vt:lpstr>
      <vt:lpstr>Pause for Discussion</vt:lpstr>
      <vt:lpstr>Questions on Bradsher</vt:lpstr>
      <vt:lpstr>Questions on Davis &amp; Hayashi </vt:lpstr>
      <vt:lpstr>Targeting Chinese Companies</vt:lpstr>
      <vt:lpstr>Targeting Chinese Companies</vt:lpstr>
      <vt:lpstr>Targeting Chinese Companies</vt:lpstr>
      <vt:lpstr>Targeting Chinese Companies</vt:lpstr>
      <vt:lpstr>Targeting Chinese Companies</vt:lpstr>
      <vt:lpstr>Targeting Chinese Companies</vt:lpstr>
      <vt:lpstr>Targeting Chinese Companies</vt:lpstr>
      <vt:lpstr>Targeting Chinese Companies</vt:lpstr>
      <vt:lpstr>Pause for Discussion</vt:lpstr>
      <vt:lpstr>Questions</vt:lpstr>
      <vt:lpstr>Imports from Xinjiang, China</vt:lpstr>
      <vt:lpstr>Imports from Xinjiang, China</vt:lpstr>
      <vt:lpstr>Imports from Xinjiang, China</vt:lpstr>
      <vt:lpstr>Imports from Xinjiang, China</vt:lpstr>
      <vt:lpstr>Pause for Discussion</vt:lpstr>
      <vt:lpstr>Questions</vt:lpstr>
      <vt:lpstr>Effects of the Trade Wars</vt:lpstr>
      <vt:lpstr>PowerPoint Presentation</vt:lpstr>
      <vt:lpstr>PowerPoint Presentation</vt:lpstr>
      <vt:lpstr>PowerPoint Presentation</vt:lpstr>
      <vt:lpstr>US Trade with China</vt:lpstr>
      <vt:lpstr>US Trade with World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172</cp:revision>
  <cp:lastPrinted>2021-08-27T19:51:44Z</cp:lastPrinted>
  <dcterms:created xsi:type="dcterms:W3CDTF">2011-01-03T19:29:08Z</dcterms:created>
  <dcterms:modified xsi:type="dcterms:W3CDTF">2021-09-06T17:44:19Z</dcterms:modified>
</cp:coreProperties>
</file>